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handoutMasterIdLst>
    <p:handoutMasterId r:id="rId18"/>
  </p:handoutMasterIdLst>
  <p:sldIdLst>
    <p:sldId id="256" r:id="rId4"/>
    <p:sldId id="258" r:id="rId5"/>
    <p:sldId id="272" r:id="rId6"/>
    <p:sldId id="259" r:id="rId7"/>
    <p:sldId id="269" r:id="rId8"/>
    <p:sldId id="261" r:id="rId9"/>
    <p:sldId id="262" r:id="rId10"/>
    <p:sldId id="263" r:id="rId11"/>
    <p:sldId id="264" r:id="rId12"/>
    <p:sldId id="265" r:id="rId13"/>
    <p:sldId id="273" r:id="rId14"/>
    <p:sldId id="266" r:id="rId15"/>
    <p:sldId id="270" r:id="rId16"/>
    <p:sldId id="271" r:id="rId17"/>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72D99A-0A4A-4AF3-88CD-9A9CF2BDE2B0}" v="3" dt="2021-01-21T14:27:42.0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8" autoAdjust="0"/>
    <p:restoredTop sz="94660"/>
  </p:normalViewPr>
  <p:slideViewPr>
    <p:cSldViewPr>
      <p:cViewPr varScale="1">
        <p:scale>
          <a:sx n="59" d="100"/>
          <a:sy n="59" d="100"/>
        </p:scale>
        <p:origin x="1556"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375"/>
          </a:xfrm>
          <a:prstGeom prst="rect">
            <a:avLst/>
          </a:prstGeom>
        </p:spPr>
        <p:txBody>
          <a:bodyPr vert="horz" lIns="91440" tIns="45720" rIns="91440" bIns="45720" rtlCol="0"/>
          <a:lstStyle>
            <a:lvl1pPr algn="r">
              <a:defRPr sz="1200"/>
            </a:lvl1pPr>
          </a:lstStyle>
          <a:p>
            <a:fld id="{6C72E677-78D0-4B4E-AC62-340903A627B9}" type="datetimeFigureOut">
              <a:rPr lang="en-US" smtClean="0"/>
              <a:t>1/21/2021</a:t>
            </a:fld>
            <a:endParaRPr lang="en-US"/>
          </a:p>
        </p:txBody>
      </p:sp>
      <p:sp>
        <p:nvSpPr>
          <p:cNvPr id="4" name="Footer Placeholder 3"/>
          <p:cNvSpPr>
            <a:spLocks noGrp="1"/>
          </p:cNvSpPr>
          <p:nvPr>
            <p:ph type="ftr" sz="quarter" idx="2"/>
          </p:nvPr>
        </p:nvSpPr>
        <p:spPr>
          <a:xfrm>
            <a:off x="0" y="8737600"/>
            <a:ext cx="29718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600"/>
            <a:ext cx="2971800" cy="460375"/>
          </a:xfrm>
          <a:prstGeom prst="rect">
            <a:avLst/>
          </a:prstGeom>
        </p:spPr>
        <p:txBody>
          <a:bodyPr vert="horz" lIns="91440" tIns="45720" rIns="91440" bIns="45720" rtlCol="0" anchor="b"/>
          <a:lstStyle>
            <a:lvl1pPr algn="r">
              <a:defRPr sz="1200"/>
            </a:lvl1pPr>
          </a:lstStyle>
          <a:p>
            <a:fld id="{99AA660B-8535-4062-A5BA-55D18298EB9C}" type="slidenum">
              <a:rPr lang="en-US" smtClean="0"/>
              <a:t>‹#›</a:t>
            </a:fld>
            <a:endParaRPr lang="en-US"/>
          </a:p>
        </p:txBody>
      </p:sp>
    </p:spTree>
    <p:extLst>
      <p:ext uri="{BB962C8B-B14F-4D97-AF65-F5344CB8AC3E}">
        <p14:creationId xmlns:p14="http://schemas.microsoft.com/office/powerpoint/2010/main" val="40916478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1413851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1673644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1413851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2885855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577529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2045830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3140389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1898577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172482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2175204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354664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28858554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16736441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BE2B9-F13B-4D27-8DEF-CF9F19CA3490}"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BE2B9-F13B-4D27-8DEF-CF9F19CA3490}"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BE2B9-F13B-4D27-8DEF-CF9F19CA3490}"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393221-2E23-4A84-A88D-DE7B8E3391E7}"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BE2B9-F13B-4D27-8DEF-CF9F19CA3490}"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393221-2E23-4A84-A88D-DE7B8E3391E7}"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BE2B9-F13B-4D27-8DEF-CF9F19CA3490}"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393221-2E23-4A84-A88D-DE7B8E3391E7}"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BE2B9-F13B-4D27-8DEF-CF9F19CA3490}"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93221-2E23-4A84-A88D-DE7B8E3391E7}"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BE2B9-F13B-4D27-8DEF-CF9F19CA3490}"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393221-2E23-4A84-A88D-DE7B8E3391E7}"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BE2B9-F13B-4D27-8DEF-CF9F19CA349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F9393221-2E23-4A84-A88D-DE7B8E3391E7}" type="datetimeFigureOut">
              <a:rPr lang="en-US" smtClean="0"/>
              <a:t>1/21/2021</a:t>
            </a:fld>
            <a:endParaRPr lang="en-US"/>
          </a:p>
        </p:txBody>
      </p:sp>
      <p:sp>
        <p:nvSpPr>
          <p:cNvPr id="9" name="Slide Number Placeholder 8"/>
          <p:cNvSpPr>
            <a:spLocks noGrp="1"/>
          </p:cNvSpPr>
          <p:nvPr>
            <p:ph type="sldNum" sz="quarter" idx="11"/>
          </p:nvPr>
        </p:nvSpPr>
        <p:spPr/>
        <p:txBody>
          <a:bodyPr/>
          <a:lstStyle/>
          <a:p>
            <a:fld id="{7CBBE2B9-F13B-4D27-8DEF-CF9F19CA349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5775291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BE2B9-F13B-4D27-8DEF-CF9F19CA3490}"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BE2B9-F13B-4D27-8DEF-CF9F19CA349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2045830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3140389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1898577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17248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217520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393221-2E23-4A84-A88D-DE7B8E3391E7}" type="datetimeFigureOut">
              <a:rPr lang="en-US" smtClean="0"/>
              <a:t>1/21/2021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BBE2B9-F13B-4D27-8DEF-CF9F19CA3490}" type="slidenum">
              <a:rPr lang="en-US" smtClean="0"/>
              <a:t>‹#›</a:t>
            </a:fld>
            <a:endParaRPr lang="en-US"/>
          </a:p>
        </p:txBody>
      </p:sp>
    </p:spTree>
    <p:extLst>
      <p:ext uri="{BB962C8B-B14F-4D97-AF65-F5344CB8AC3E}">
        <p14:creationId xmlns:p14="http://schemas.microsoft.com/office/powerpoint/2010/main" val="3546643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a:solidFill>
                  <a:schemeClr val="tx1"/>
                </a:solidFill>
                <a:latin typeface="+mj-lt"/>
                <a:ea typeface="+mj-ea"/>
                <a:cs typeface="+mj-cs"/>
              </a:rPr>
              <a:t>iRespond Question Master</a:t>
            </a: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a:solidFill>
                  <a:schemeClr val="tx1"/>
                </a:solidFill>
              </a:rPr>
              <a:t>A.) Response A</a:t>
            </a: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a:solidFill>
                  <a:schemeClr val="tx1"/>
                </a:solidFill>
              </a:rPr>
              <a:t>B.) Response B</a:t>
            </a: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a:solidFill>
                  <a:schemeClr val="tx1"/>
                </a:solidFill>
              </a:rPr>
              <a:t>C.) Response C</a:t>
            </a: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a:solidFill>
                  <a:schemeClr val="tx1"/>
                </a:solidFill>
              </a:rPr>
              <a:t>D.) Response D</a:t>
            </a: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a:solidFill>
                  <a:schemeClr val="tx1"/>
                </a:solidFill>
              </a:rPr>
              <a:t>E.) Response E</a:t>
            </a: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rgbClr val="000000"/>
                </a:solidFill>
              </a:rPr>
              <a:t>Percent Complete 100%</a:t>
            </a: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rgbClr val="000000"/>
                </a:solidFill>
              </a:rPr>
              <a:t>00:30</a:t>
            </a:r>
          </a:p>
        </p:txBody>
      </p:sp>
    </p:spTree>
    <p:extLst>
      <p:ext uri="{BB962C8B-B14F-4D97-AF65-F5344CB8AC3E}">
        <p14:creationId xmlns:p14="http://schemas.microsoft.com/office/powerpoint/2010/main" val="19869003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iRespond Graph</a:t>
            </a:r>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extLst>
      <p:ext uri="{BB962C8B-B14F-4D97-AF65-F5344CB8AC3E}">
        <p14:creationId xmlns:p14="http://schemas.microsoft.com/office/powerpoint/2010/main" val="1986900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CBBE2B9-F13B-4D27-8DEF-CF9F19CA349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9393221-2E23-4A84-A88D-DE7B8E3391E7}" type="datetimeFigureOut">
              <a:rPr lang="en-US" smtClean="0"/>
              <a:t>1/21/2021</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7543800" cy="993775"/>
          </a:xfrm>
        </p:spPr>
        <p:txBody>
          <a:bodyPr/>
          <a:lstStyle/>
          <a:p>
            <a:pPr algn="ctr"/>
            <a:r>
              <a:rPr lang="en-US" dirty="0"/>
              <a:t>Writing with CEI</a:t>
            </a:r>
          </a:p>
        </p:txBody>
      </p:sp>
      <p:pic>
        <p:nvPicPr>
          <p:cNvPr id="1028" name="Picture 4" descr="https://encrypted-tbn2.gstatic.com/images?q=tbn:ANd9GcSJvSmSTLMCHg4f80wzBjBGAuc-yB7YNdhW0B3G9KW0sptCQnpV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700" y="2438400"/>
            <a:ext cx="40386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9810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a:t>
            </a:r>
          </a:p>
        </p:txBody>
      </p:sp>
      <p:sp>
        <p:nvSpPr>
          <p:cNvPr id="3" name="Content Placeholder 2"/>
          <p:cNvSpPr>
            <a:spLocks noGrp="1"/>
          </p:cNvSpPr>
          <p:nvPr>
            <p:ph idx="1"/>
          </p:nvPr>
        </p:nvSpPr>
        <p:spPr>
          <a:xfrm>
            <a:off x="457200" y="1600200"/>
            <a:ext cx="7620000" cy="5105400"/>
          </a:xfrm>
        </p:spPr>
        <p:txBody>
          <a:bodyPr>
            <a:normAutofit/>
          </a:bodyPr>
          <a:lstStyle/>
          <a:p>
            <a:r>
              <a:rPr lang="en-US" sz="3200" dirty="0"/>
              <a:t>Connects the Evidence and the Claim – why the quote supports your point</a:t>
            </a:r>
          </a:p>
          <a:p>
            <a:r>
              <a:rPr lang="en-US" sz="3200" dirty="0"/>
              <a:t>Why is what you’re saying important? Why do we care? Prove this here!</a:t>
            </a:r>
          </a:p>
          <a:p>
            <a:pPr>
              <a:buFont typeface="Wingdings" panose="05000000000000000000" pitchFamily="2" charset="2"/>
              <a:buChar char="ü"/>
            </a:pPr>
            <a:r>
              <a:rPr lang="en-US" sz="3200" b="1" i="1" dirty="0"/>
              <a:t>Your interpretations should always be longer than your evidence </a:t>
            </a:r>
            <a:r>
              <a:rPr lang="en-US" sz="3200" dirty="0"/>
              <a:t>– these are YOUR thoughts, words and writing, and thus should consist of YOUR words!</a:t>
            </a:r>
          </a:p>
        </p:txBody>
      </p:sp>
    </p:spTree>
    <p:extLst>
      <p:ext uri="{BB962C8B-B14F-4D97-AF65-F5344CB8AC3E}">
        <p14:creationId xmlns:p14="http://schemas.microsoft.com/office/powerpoint/2010/main" val="1658248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513EDC-4DAB-4596-BADA-2140F46AC7A5}"/>
              </a:ext>
            </a:extLst>
          </p:cNvPr>
          <p:cNvSpPr>
            <a:spLocks noGrp="1"/>
          </p:cNvSpPr>
          <p:nvPr>
            <p:ph idx="1"/>
          </p:nvPr>
        </p:nvSpPr>
        <p:spPr>
          <a:xfrm>
            <a:off x="457200" y="2209800"/>
            <a:ext cx="7620000" cy="3581400"/>
          </a:xfrm>
        </p:spPr>
        <p:txBody>
          <a:bodyPr/>
          <a:lstStyle/>
          <a:p>
            <a:r>
              <a:rPr lang="en-US" sz="3200" dirty="0"/>
              <a:t>NEVER, EVER use the following:</a:t>
            </a:r>
          </a:p>
          <a:p>
            <a:pPr lvl="1"/>
            <a:r>
              <a:rPr lang="en-US" sz="3200" dirty="0"/>
              <a:t>“This quote shows…”</a:t>
            </a:r>
          </a:p>
          <a:p>
            <a:pPr lvl="1"/>
            <a:r>
              <a:rPr lang="en-US" sz="3200" dirty="0"/>
              <a:t>“This quote says…”</a:t>
            </a:r>
          </a:p>
          <a:p>
            <a:pPr lvl="1"/>
            <a:r>
              <a:rPr lang="en-US" sz="3200" dirty="0"/>
              <a:t>“As you can see…”</a:t>
            </a:r>
          </a:p>
          <a:p>
            <a:r>
              <a:rPr lang="en-US" sz="3200" dirty="0"/>
              <a:t>Simply put:  All your doing is explaining yourself.</a:t>
            </a:r>
          </a:p>
          <a:p>
            <a:pPr marL="114300" indent="0">
              <a:buNone/>
            </a:pPr>
            <a:endParaRPr lang="en-US" dirty="0"/>
          </a:p>
        </p:txBody>
      </p:sp>
      <p:sp>
        <p:nvSpPr>
          <p:cNvPr id="4" name="TextBox 3">
            <a:extLst>
              <a:ext uri="{FF2B5EF4-FFF2-40B4-BE49-F238E27FC236}">
                <a16:creationId xmlns:a16="http://schemas.microsoft.com/office/drawing/2014/main" id="{427179DA-A810-401F-B16F-5C36AF55A53C}"/>
              </a:ext>
            </a:extLst>
          </p:cNvPr>
          <p:cNvSpPr txBox="1"/>
          <p:nvPr/>
        </p:nvSpPr>
        <p:spPr>
          <a:xfrm>
            <a:off x="152400" y="609600"/>
            <a:ext cx="8534400" cy="738664"/>
          </a:xfrm>
          <a:prstGeom prst="rect">
            <a:avLst/>
          </a:prstGeom>
          <a:noFill/>
        </p:spPr>
        <p:txBody>
          <a:bodyPr wrap="square" rtlCol="0">
            <a:spAutoFit/>
          </a:bodyPr>
          <a:lstStyle/>
          <a:p>
            <a:r>
              <a:rPr lang="en-US" sz="4200" dirty="0">
                <a:latin typeface="Algerian" panose="04020705040A02060702" pitchFamily="82" charset="0"/>
              </a:rPr>
              <a:t>Be mature with your writing</a:t>
            </a:r>
          </a:p>
        </p:txBody>
      </p:sp>
    </p:spTree>
    <p:extLst>
      <p:ext uri="{BB962C8B-B14F-4D97-AF65-F5344CB8AC3E}">
        <p14:creationId xmlns:p14="http://schemas.microsoft.com/office/powerpoint/2010/main" val="103067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Interpret</a:t>
            </a:r>
          </a:p>
        </p:txBody>
      </p:sp>
      <p:sp>
        <p:nvSpPr>
          <p:cNvPr id="3" name="Content Placeholder 2"/>
          <p:cNvSpPr>
            <a:spLocks noGrp="1"/>
          </p:cNvSpPr>
          <p:nvPr>
            <p:ph idx="1"/>
          </p:nvPr>
        </p:nvSpPr>
        <p:spPr>
          <a:xfrm>
            <a:off x="152400" y="1524000"/>
            <a:ext cx="8229600" cy="5181600"/>
          </a:xfrm>
        </p:spPr>
        <p:txBody>
          <a:bodyPr>
            <a:normAutofit/>
          </a:bodyPr>
          <a:lstStyle/>
          <a:p>
            <a:pPr marL="571500" indent="-457200">
              <a:buFont typeface="+mj-lt"/>
              <a:buAutoNum type="arabicPeriod"/>
            </a:pPr>
            <a:r>
              <a:rPr lang="en-US" dirty="0"/>
              <a:t>Analyze parts of quote = identifying at least </a:t>
            </a:r>
            <a:r>
              <a:rPr lang="en-US" b="1" u="sng" dirty="0"/>
              <a:t>one word or phrase</a:t>
            </a:r>
            <a:r>
              <a:rPr lang="en-US" b="1" dirty="0"/>
              <a:t> that supports your larger purpose</a:t>
            </a:r>
          </a:p>
          <a:p>
            <a:pPr lvl="1"/>
            <a:r>
              <a:rPr lang="en-US" dirty="0"/>
              <a:t>Think of the quote as a “specimen on the table”</a:t>
            </a:r>
          </a:p>
          <a:p>
            <a:pPr marL="571500" indent="-457200">
              <a:buFont typeface="+mj-lt"/>
              <a:buAutoNum type="arabicPeriod"/>
            </a:pPr>
            <a:r>
              <a:rPr lang="en-US" dirty="0"/>
              <a:t>Interpret the significance of the work you’ve done</a:t>
            </a:r>
          </a:p>
          <a:p>
            <a:pPr lvl="1"/>
            <a:r>
              <a:rPr lang="en-US" dirty="0"/>
              <a:t>How does your analysis of this passage advance your ideas?</a:t>
            </a:r>
          </a:p>
          <a:p>
            <a:pPr marL="571500" indent="-457200">
              <a:buFont typeface="+mj-lt"/>
              <a:buAutoNum type="arabicPeriod"/>
            </a:pPr>
            <a:r>
              <a:rPr lang="en-US" dirty="0"/>
              <a:t>Establish your own opinion</a:t>
            </a:r>
          </a:p>
          <a:p>
            <a:pPr lvl="1"/>
            <a:r>
              <a:rPr lang="en-US" dirty="0"/>
              <a:t>Take your analysis and interpretation forward—through an example or a new, related idea</a:t>
            </a:r>
          </a:p>
          <a:p>
            <a:pPr marL="411480" lvl="1" indent="0">
              <a:buNone/>
            </a:pPr>
            <a:endParaRPr lang="en-US" dirty="0"/>
          </a:p>
          <a:p>
            <a:pPr marL="411480" lvl="1" indent="0">
              <a:buNone/>
            </a:pPr>
            <a:r>
              <a:rPr lang="en-US" dirty="0"/>
              <a:t>-- Establish YOUR OWN position</a:t>
            </a:r>
          </a:p>
          <a:p>
            <a:pPr marL="411480" lvl="1" indent="0">
              <a:buNone/>
            </a:pPr>
            <a:r>
              <a:rPr lang="en-US" dirty="0"/>
              <a:t>--  YOU “weigh in” on the topic at hand</a:t>
            </a:r>
          </a:p>
        </p:txBody>
      </p:sp>
    </p:spTree>
    <p:extLst>
      <p:ext uri="{BB962C8B-B14F-4D97-AF65-F5344CB8AC3E}">
        <p14:creationId xmlns:p14="http://schemas.microsoft.com/office/powerpoint/2010/main" val="501466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Full CEI paragraph</a:t>
            </a:r>
          </a:p>
        </p:txBody>
      </p:sp>
      <p:sp>
        <p:nvSpPr>
          <p:cNvPr id="3" name="Content Placeholder 2"/>
          <p:cNvSpPr>
            <a:spLocks noGrp="1"/>
          </p:cNvSpPr>
          <p:nvPr>
            <p:ph idx="1"/>
          </p:nvPr>
        </p:nvSpPr>
        <p:spPr/>
        <p:txBody>
          <a:bodyPr/>
          <a:lstStyle/>
          <a:p>
            <a:pPr marL="114300" indent="0">
              <a:buNone/>
            </a:pPr>
            <a:r>
              <a:rPr lang="en-US" dirty="0"/>
              <a:t>George Wilson is </a:t>
            </a:r>
            <a:r>
              <a:rPr lang="en-US" i="1" dirty="0"/>
              <a:t>repeatedly</a:t>
            </a:r>
            <a:r>
              <a:rPr lang="en-US" dirty="0"/>
              <a:t> characterized as a </a:t>
            </a:r>
            <a:r>
              <a:rPr lang="en-US" i="1" dirty="0"/>
              <a:t>weak </a:t>
            </a:r>
            <a:r>
              <a:rPr lang="en-US" dirty="0"/>
              <a:t>man whose </a:t>
            </a:r>
            <a:r>
              <a:rPr lang="en-US" i="1" dirty="0"/>
              <a:t>hope for a better life is broken</a:t>
            </a:r>
            <a:r>
              <a:rPr lang="en-US" dirty="0"/>
              <a:t> by the materialism surrounding him. When he first appears, the </a:t>
            </a:r>
            <a:r>
              <a:rPr lang="en-US" i="1" dirty="0"/>
              <a:t>weakness </a:t>
            </a:r>
            <a:r>
              <a:rPr lang="en-US" dirty="0"/>
              <a:t>of George’s </a:t>
            </a:r>
            <a:r>
              <a:rPr lang="en-US" b="1" dirty="0"/>
              <a:t>“spiritless” (Fitzgerald 25)</a:t>
            </a:r>
            <a:r>
              <a:rPr lang="en-US" dirty="0"/>
              <a:t> appearance suggests a man </a:t>
            </a:r>
            <a:r>
              <a:rPr lang="en-US" i="1" dirty="0"/>
              <a:t>sapped</a:t>
            </a:r>
            <a:r>
              <a:rPr lang="en-US" dirty="0"/>
              <a:t> by time and pressure.  This </a:t>
            </a:r>
            <a:r>
              <a:rPr lang="en-US" i="1" dirty="0"/>
              <a:t>worn</a:t>
            </a:r>
            <a:r>
              <a:rPr lang="en-US" dirty="0"/>
              <a:t> demeanor </a:t>
            </a:r>
            <a:r>
              <a:rPr lang="en-US" i="1" dirty="0"/>
              <a:t>repeats</a:t>
            </a:r>
            <a:r>
              <a:rPr lang="en-US" dirty="0"/>
              <a:t> in the look of his business, covered in </a:t>
            </a:r>
            <a:r>
              <a:rPr lang="en-US" b="1" dirty="0"/>
              <a:t>“white ashen dust” (Fitzgerald 26)</a:t>
            </a:r>
            <a:r>
              <a:rPr lang="en-US" dirty="0"/>
              <a:t> that layers his </a:t>
            </a:r>
            <a:r>
              <a:rPr lang="en-US" i="1" dirty="0"/>
              <a:t>bleak </a:t>
            </a:r>
            <a:r>
              <a:rPr lang="en-US" dirty="0"/>
              <a:t>appearance. George is a man </a:t>
            </a:r>
            <a:r>
              <a:rPr lang="en-US" i="1" dirty="0"/>
              <a:t>brought low</a:t>
            </a:r>
            <a:r>
              <a:rPr lang="en-US" dirty="0"/>
              <a:t> by the circumstances of his poverty. He lives in the Valley of Ashes and is not a part of the wealth and materialism that happens in the surrounding affluence of New York society. This makes him a </a:t>
            </a:r>
            <a:r>
              <a:rPr lang="en-US" i="1" dirty="0"/>
              <a:t>weak </a:t>
            </a:r>
            <a:r>
              <a:rPr lang="en-US" dirty="0"/>
              <a:t>man, unable to afford the grandeur he and his wife desire. </a:t>
            </a:r>
          </a:p>
        </p:txBody>
      </p:sp>
    </p:spTree>
    <p:extLst>
      <p:ext uri="{BB962C8B-B14F-4D97-AF65-F5344CB8AC3E}">
        <p14:creationId xmlns:p14="http://schemas.microsoft.com/office/powerpoint/2010/main" val="1107968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7620000" cy="5943600"/>
          </a:xfrm>
        </p:spPr>
        <p:txBody>
          <a:bodyPr>
            <a:normAutofit/>
          </a:bodyPr>
          <a:lstStyle/>
          <a:p>
            <a:pPr marL="114300" indent="0">
              <a:buNone/>
            </a:pPr>
            <a:r>
              <a:rPr lang="en-US" sz="2500" dirty="0">
                <a:solidFill>
                  <a:srgbClr val="FF0000"/>
                </a:solidFill>
              </a:rPr>
              <a:t>Claim - George Wilson is </a:t>
            </a:r>
            <a:r>
              <a:rPr lang="en-US" sz="2500" i="1" dirty="0">
                <a:solidFill>
                  <a:srgbClr val="FF0000"/>
                </a:solidFill>
              </a:rPr>
              <a:t>repeatedly</a:t>
            </a:r>
            <a:r>
              <a:rPr lang="en-US" sz="2500" dirty="0">
                <a:solidFill>
                  <a:srgbClr val="FF0000"/>
                </a:solidFill>
              </a:rPr>
              <a:t> characterized as a </a:t>
            </a:r>
            <a:r>
              <a:rPr lang="en-US" sz="2500" i="1" dirty="0">
                <a:solidFill>
                  <a:srgbClr val="FF0000"/>
                </a:solidFill>
              </a:rPr>
              <a:t>weak </a:t>
            </a:r>
            <a:r>
              <a:rPr lang="en-US" sz="2500" dirty="0">
                <a:solidFill>
                  <a:srgbClr val="FF0000"/>
                </a:solidFill>
              </a:rPr>
              <a:t>man whose </a:t>
            </a:r>
            <a:r>
              <a:rPr lang="en-US" sz="2500" i="1" dirty="0">
                <a:solidFill>
                  <a:srgbClr val="FF0000"/>
                </a:solidFill>
              </a:rPr>
              <a:t>hope for a better life is broken</a:t>
            </a:r>
            <a:r>
              <a:rPr lang="en-US" sz="2500" dirty="0">
                <a:solidFill>
                  <a:srgbClr val="FF0000"/>
                </a:solidFill>
              </a:rPr>
              <a:t> by the materialism surrounding him. </a:t>
            </a:r>
            <a:r>
              <a:rPr lang="en-US" sz="2500" b="1" dirty="0">
                <a:solidFill>
                  <a:srgbClr val="7030A0"/>
                </a:solidFill>
              </a:rPr>
              <a:t>Evidence - </a:t>
            </a:r>
            <a:r>
              <a:rPr lang="en-US" sz="2500" dirty="0">
                <a:solidFill>
                  <a:srgbClr val="7030A0"/>
                </a:solidFill>
              </a:rPr>
              <a:t>When he first appears, the </a:t>
            </a:r>
            <a:r>
              <a:rPr lang="en-US" sz="2500" i="1" dirty="0">
                <a:solidFill>
                  <a:srgbClr val="7030A0"/>
                </a:solidFill>
              </a:rPr>
              <a:t>weakness </a:t>
            </a:r>
            <a:r>
              <a:rPr lang="en-US" sz="2500" dirty="0">
                <a:solidFill>
                  <a:srgbClr val="7030A0"/>
                </a:solidFill>
              </a:rPr>
              <a:t>of George’s </a:t>
            </a:r>
            <a:r>
              <a:rPr lang="en-US" sz="2500" b="1" dirty="0">
                <a:solidFill>
                  <a:srgbClr val="7030A0"/>
                </a:solidFill>
              </a:rPr>
              <a:t>“spiritless” (Fitzgerald 25)</a:t>
            </a:r>
            <a:r>
              <a:rPr lang="en-US" sz="2500" dirty="0">
                <a:solidFill>
                  <a:srgbClr val="7030A0"/>
                </a:solidFill>
              </a:rPr>
              <a:t> appearance suggests a man </a:t>
            </a:r>
            <a:r>
              <a:rPr lang="en-US" sz="2500" i="1" dirty="0">
                <a:solidFill>
                  <a:srgbClr val="7030A0"/>
                </a:solidFill>
              </a:rPr>
              <a:t>sapped</a:t>
            </a:r>
            <a:r>
              <a:rPr lang="en-US" sz="2500" dirty="0">
                <a:solidFill>
                  <a:srgbClr val="7030A0"/>
                </a:solidFill>
              </a:rPr>
              <a:t> by time and pressure.  This </a:t>
            </a:r>
            <a:r>
              <a:rPr lang="en-US" sz="2500" i="1" dirty="0">
                <a:solidFill>
                  <a:srgbClr val="7030A0"/>
                </a:solidFill>
              </a:rPr>
              <a:t>worn</a:t>
            </a:r>
            <a:r>
              <a:rPr lang="en-US" sz="2500" dirty="0">
                <a:solidFill>
                  <a:srgbClr val="7030A0"/>
                </a:solidFill>
              </a:rPr>
              <a:t> demeanor </a:t>
            </a:r>
            <a:r>
              <a:rPr lang="en-US" sz="2500" i="1" dirty="0">
                <a:solidFill>
                  <a:srgbClr val="7030A0"/>
                </a:solidFill>
              </a:rPr>
              <a:t>repeats</a:t>
            </a:r>
            <a:r>
              <a:rPr lang="en-US" sz="2500" dirty="0">
                <a:solidFill>
                  <a:srgbClr val="7030A0"/>
                </a:solidFill>
              </a:rPr>
              <a:t> in the look of his business, covered in </a:t>
            </a:r>
            <a:r>
              <a:rPr lang="en-US" sz="2500" b="1" dirty="0">
                <a:solidFill>
                  <a:srgbClr val="7030A0"/>
                </a:solidFill>
              </a:rPr>
              <a:t>“white ashen dust” (Fitzgerald 26)</a:t>
            </a:r>
            <a:r>
              <a:rPr lang="en-US" sz="2500" dirty="0">
                <a:solidFill>
                  <a:srgbClr val="7030A0"/>
                </a:solidFill>
              </a:rPr>
              <a:t> that layers his </a:t>
            </a:r>
            <a:r>
              <a:rPr lang="en-US" sz="2500" i="1" dirty="0">
                <a:solidFill>
                  <a:srgbClr val="7030A0"/>
                </a:solidFill>
              </a:rPr>
              <a:t>bleak </a:t>
            </a:r>
            <a:r>
              <a:rPr lang="en-US" sz="2500" dirty="0">
                <a:solidFill>
                  <a:srgbClr val="7030A0"/>
                </a:solidFill>
              </a:rPr>
              <a:t>appearance.</a:t>
            </a:r>
            <a:r>
              <a:rPr lang="en-US" sz="2500" dirty="0"/>
              <a:t> </a:t>
            </a:r>
            <a:r>
              <a:rPr lang="en-US" sz="2500" dirty="0">
                <a:solidFill>
                  <a:srgbClr val="0070C0"/>
                </a:solidFill>
              </a:rPr>
              <a:t>Interpretation - </a:t>
            </a:r>
            <a:r>
              <a:rPr lang="en-US" sz="2500" dirty="0">
                <a:solidFill>
                  <a:srgbClr val="00B0F0"/>
                </a:solidFill>
              </a:rPr>
              <a:t>George is a man </a:t>
            </a:r>
            <a:r>
              <a:rPr lang="en-US" sz="2500" i="1" dirty="0">
                <a:solidFill>
                  <a:srgbClr val="00B0F0"/>
                </a:solidFill>
              </a:rPr>
              <a:t>brought low</a:t>
            </a:r>
            <a:r>
              <a:rPr lang="en-US" sz="2500" dirty="0">
                <a:solidFill>
                  <a:srgbClr val="00B0F0"/>
                </a:solidFill>
              </a:rPr>
              <a:t> by the circumstances of his poverty. He lives in the Valley of Ashes and is not a part of the wealth and materialism that happens in the surrounding affluence of New York society. This makes him a </a:t>
            </a:r>
            <a:r>
              <a:rPr lang="en-US" sz="2500" i="1" dirty="0">
                <a:solidFill>
                  <a:srgbClr val="00B0F0"/>
                </a:solidFill>
              </a:rPr>
              <a:t>weak </a:t>
            </a:r>
            <a:r>
              <a:rPr lang="en-US" sz="2500" dirty="0">
                <a:solidFill>
                  <a:srgbClr val="00B0F0"/>
                </a:solidFill>
              </a:rPr>
              <a:t>man, unable to afford the grandeur he and his wife desire. </a:t>
            </a:r>
          </a:p>
        </p:txBody>
      </p:sp>
    </p:spTree>
    <p:extLst>
      <p:ext uri="{BB962C8B-B14F-4D97-AF65-F5344CB8AC3E}">
        <p14:creationId xmlns:p14="http://schemas.microsoft.com/office/powerpoint/2010/main" val="3318379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CEI Format</a:t>
            </a:r>
          </a:p>
        </p:txBody>
      </p:sp>
      <p:sp>
        <p:nvSpPr>
          <p:cNvPr id="3" name="Content Placeholder 2"/>
          <p:cNvSpPr>
            <a:spLocks noGrp="1"/>
          </p:cNvSpPr>
          <p:nvPr>
            <p:ph idx="1"/>
          </p:nvPr>
        </p:nvSpPr>
        <p:spPr/>
        <p:txBody>
          <a:bodyPr>
            <a:normAutofit/>
          </a:bodyPr>
          <a:lstStyle/>
          <a:p>
            <a:r>
              <a:rPr lang="en-US" u="sng" dirty="0">
                <a:solidFill>
                  <a:srgbClr val="FF0000"/>
                </a:solidFill>
              </a:rPr>
              <a:t>C</a:t>
            </a:r>
            <a:r>
              <a:rPr lang="en-US" dirty="0">
                <a:solidFill>
                  <a:srgbClr val="FF0000"/>
                </a:solidFill>
              </a:rPr>
              <a:t>laim: </a:t>
            </a:r>
            <a:r>
              <a:rPr lang="en-US" dirty="0"/>
              <a:t>what the writer is trying to prove (your topic sentence) </a:t>
            </a:r>
          </a:p>
          <a:p>
            <a:pPr lvl="1"/>
            <a:r>
              <a:rPr lang="en-US" dirty="0"/>
              <a:t>Must be </a:t>
            </a:r>
            <a:r>
              <a:rPr lang="en-US" b="1" dirty="0"/>
              <a:t>ARGUABLE.  </a:t>
            </a:r>
            <a:r>
              <a:rPr lang="en-US" dirty="0"/>
              <a:t>You are treating as a fact and proving it.</a:t>
            </a:r>
          </a:p>
          <a:p>
            <a:r>
              <a:rPr lang="en-US" u="sng" dirty="0">
                <a:solidFill>
                  <a:srgbClr val="FF0000"/>
                </a:solidFill>
              </a:rPr>
              <a:t>E</a:t>
            </a:r>
            <a:r>
              <a:rPr lang="en-US" dirty="0">
                <a:solidFill>
                  <a:srgbClr val="FF0000"/>
                </a:solidFill>
              </a:rPr>
              <a:t>vidence: </a:t>
            </a:r>
            <a:r>
              <a:rPr lang="en-US" dirty="0"/>
              <a:t>the support used to convince the reader (usually a quote WITH lead-in)</a:t>
            </a:r>
          </a:p>
          <a:p>
            <a:r>
              <a:rPr lang="en-US" u="sng" dirty="0">
                <a:solidFill>
                  <a:srgbClr val="FF0000"/>
                </a:solidFill>
              </a:rPr>
              <a:t>I</a:t>
            </a:r>
            <a:r>
              <a:rPr lang="en-US" dirty="0">
                <a:solidFill>
                  <a:srgbClr val="FF0000"/>
                </a:solidFill>
              </a:rPr>
              <a:t>nterpretation: </a:t>
            </a:r>
            <a:r>
              <a:rPr lang="en-US" dirty="0"/>
              <a:t>the link between the evidence and the claim</a:t>
            </a:r>
          </a:p>
          <a:p>
            <a:pPr lvl="1"/>
            <a:r>
              <a:rPr lang="en-US" dirty="0"/>
              <a:t>why the claim is credible</a:t>
            </a:r>
          </a:p>
          <a:p>
            <a:pPr lvl="1"/>
            <a:r>
              <a:rPr lang="en-US" dirty="0"/>
              <a:t>THIS is the analysis!!</a:t>
            </a:r>
          </a:p>
          <a:p>
            <a:pPr lvl="1"/>
            <a:r>
              <a:rPr lang="en-US" dirty="0"/>
              <a:t>Shoot for at least </a:t>
            </a:r>
            <a:r>
              <a:rPr lang="en-US" b="1" i="1" dirty="0"/>
              <a:t>two</a:t>
            </a:r>
            <a:r>
              <a:rPr lang="en-US" dirty="0"/>
              <a:t> sentences of interpretation per piece of evidence.</a:t>
            </a:r>
          </a:p>
          <a:p>
            <a:r>
              <a:rPr lang="en-US" dirty="0"/>
              <a:t>Repeat “</a:t>
            </a:r>
            <a:r>
              <a:rPr lang="en-US" u="sng" dirty="0"/>
              <a:t>Evidence</a:t>
            </a:r>
            <a:r>
              <a:rPr lang="en-US" dirty="0"/>
              <a:t>” and “</a:t>
            </a:r>
            <a:r>
              <a:rPr lang="en-US" u="sng" dirty="0"/>
              <a:t>Interpretation</a:t>
            </a:r>
            <a:r>
              <a:rPr lang="en-US" dirty="0"/>
              <a:t>” </a:t>
            </a:r>
            <a:r>
              <a:rPr lang="en-US" b="1" dirty="0"/>
              <a:t>multiple times </a:t>
            </a:r>
            <a:r>
              <a:rPr lang="en-US" dirty="0"/>
              <a:t>in a single paragraph if necessary in order to fully support your claim</a:t>
            </a:r>
          </a:p>
        </p:txBody>
      </p:sp>
    </p:spTree>
    <p:extLst>
      <p:ext uri="{BB962C8B-B14F-4D97-AF65-F5344CB8AC3E}">
        <p14:creationId xmlns:p14="http://schemas.microsoft.com/office/powerpoint/2010/main" val="4165024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35473" y="76200"/>
            <a:ext cx="1748971" cy="1524000"/>
          </a:xfrm>
          <a:prstGeom prst="rect">
            <a:avLst/>
          </a:prstGeom>
        </p:spPr>
      </p:pic>
      <p:sp>
        <p:nvSpPr>
          <p:cNvPr id="3" name="Content Placeholder 2"/>
          <p:cNvSpPr>
            <a:spLocks noGrp="1"/>
          </p:cNvSpPr>
          <p:nvPr>
            <p:ph idx="1"/>
          </p:nvPr>
        </p:nvSpPr>
        <p:spPr>
          <a:xfrm>
            <a:off x="457200" y="1981200"/>
            <a:ext cx="7620000" cy="4876800"/>
          </a:xfrm>
        </p:spPr>
        <p:txBody>
          <a:bodyPr>
            <a:normAutofit/>
          </a:bodyPr>
          <a:lstStyle/>
          <a:p>
            <a:pPr marL="114300" indent="0" algn="ctr">
              <a:buNone/>
            </a:pPr>
            <a:r>
              <a:rPr lang="en-US" sz="3200" dirty="0"/>
              <a:t>Rule #1</a:t>
            </a:r>
          </a:p>
          <a:p>
            <a:pPr algn="ctr">
              <a:buFont typeface="Wingdings" panose="05000000000000000000" pitchFamily="2" charset="2"/>
              <a:buChar char="q"/>
            </a:pPr>
            <a:r>
              <a:rPr lang="en-US" sz="2400" dirty="0"/>
              <a:t>Get the word “I, me, we, etc.” and all personal pronouns out of your system when writing about a formal topic.</a:t>
            </a:r>
          </a:p>
          <a:p>
            <a:pPr algn="ctr">
              <a:buFont typeface="Wingdings" panose="05000000000000000000" pitchFamily="2" charset="2"/>
              <a:buChar char="q"/>
            </a:pPr>
            <a:r>
              <a:rPr lang="en-US" sz="2400" dirty="0"/>
              <a:t>Your CEI paragraph is about proving your side of a particular topic.  It’s not about you.</a:t>
            </a:r>
          </a:p>
          <a:p>
            <a:pPr algn="ctr">
              <a:buFont typeface="Wingdings" panose="05000000000000000000" pitchFamily="2" charset="2"/>
              <a:buChar char="q"/>
            </a:pPr>
            <a:r>
              <a:rPr lang="en-US" sz="2400" dirty="0"/>
              <a:t>Do not say “I believe…”, “I think…”, I,I,I,I,I…</a:t>
            </a:r>
          </a:p>
          <a:p>
            <a:pPr algn="ctr">
              <a:buFont typeface="Wingdings" panose="05000000000000000000" pitchFamily="2" charset="2"/>
              <a:buChar char="q"/>
            </a:pPr>
            <a:r>
              <a:rPr lang="en-US" sz="2400" dirty="0"/>
              <a:t>Do great things and students will write about you in class one day. Until then this activity has your name on it, therefore I know it’s you and you do not have to tell me “I….”</a:t>
            </a:r>
          </a:p>
          <a:p>
            <a:pPr marL="114300" indent="0" algn="ctr">
              <a:buNone/>
            </a:pPr>
            <a:endParaRPr lang="en-US" dirty="0"/>
          </a:p>
        </p:txBody>
      </p:sp>
      <p:pic>
        <p:nvPicPr>
          <p:cNvPr id="5" name="Picture 4"/>
          <p:cNvPicPr>
            <a:picLocks noChangeAspect="1"/>
          </p:cNvPicPr>
          <p:nvPr/>
        </p:nvPicPr>
        <p:blipFill>
          <a:blip r:embed="rId2"/>
          <a:stretch>
            <a:fillRect/>
          </a:stretch>
        </p:blipFill>
        <p:spPr>
          <a:xfrm>
            <a:off x="3179795" y="76200"/>
            <a:ext cx="1773205" cy="1545116"/>
          </a:xfrm>
          <a:prstGeom prst="rect">
            <a:avLst/>
          </a:prstGeom>
        </p:spPr>
      </p:pic>
      <p:pic>
        <p:nvPicPr>
          <p:cNvPr id="6" name="Picture 5"/>
          <p:cNvPicPr>
            <a:picLocks noChangeAspect="1"/>
          </p:cNvPicPr>
          <p:nvPr/>
        </p:nvPicPr>
        <p:blipFill>
          <a:blip r:embed="rId2"/>
          <a:stretch>
            <a:fillRect/>
          </a:stretch>
        </p:blipFill>
        <p:spPr>
          <a:xfrm>
            <a:off x="5819193" y="97430"/>
            <a:ext cx="1724607" cy="1502770"/>
          </a:xfrm>
          <a:prstGeom prst="rect">
            <a:avLst/>
          </a:prstGeom>
        </p:spPr>
      </p:pic>
    </p:spTree>
    <p:extLst>
      <p:ext uri="{BB962C8B-B14F-4D97-AF65-F5344CB8AC3E}">
        <p14:creationId xmlns:p14="http://schemas.microsoft.com/office/powerpoint/2010/main" val="4297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dirty="0"/>
              <a:t>Claims</a:t>
            </a:r>
          </a:p>
        </p:txBody>
      </p:sp>
      <p:sp>
        <p:nvSpPr>
          <p:cNvPr id="3" name="Content Placeholder 2"/>
          <p:cNvSpPr>
            <a:spLocks noGrp="1"/>
          </p:cNvSpPr>
          <p:nvPr>
            <p:ph idx="1"/>
          </p:nvPr>
        </p:nvSpPr>
        <p:spPr>
          <a:xfrm>
            <a:off x="381000" y="762000"/>
            <a:ext cx="7620000" cy="5334000"/>
          </a:xfrm>
        </p:spPr>
        <p:txBody>
          <a:bodyPr>
            <a:normAutofit lnSpcReduction="10000"/>
          </a:bodyPr>
          <a:lstStyle/>
          <a:p>
            <a:pPr marL="114300" indent="0">
              <a:buNone/>
            </a:pPr>
            <a:r>
              <a:rPr lang="en-US" dirty="0"/>
              <a:t>Your claim:</a:t>
            </a:r>
          </a:p>
          <a:p>
            <a:r>
              <a:rPr lang="en-US" sz="3000" dirty="0"/>
              <a:t>Must be arguable</a:t>
            </a:r>
          </a:p>
          <a:p>
            <a:r>
              <a:rPr lang="en-US" sz="3000" dirty="0"/>
              <a:t>Must connect to and develop the thesis</a:t>
            </a:r>
          </a:p>
          <a:p>
            <a:r>
              <a:rPr lang="en-US" sz="3000" dirty="0"/>
              <a:t>Usually are the topic sentence of a paragraph</a:t>
            </a:r>
          </a:p>
          <a:p>
            <a:r>
              <a:rPr lang="en-US" sz="3000" dirty="0"/>
              <a:t>Examples: </a:t>
            </a:r>
          </a:p>
          <a:p>
            <a:pPr lvl="1"/>
            <a:r>
              <a:rPr lang="en-US" sz="3000" dirty="0"/>
              <a:t>In </a:t>
            </a:r>
            <a:r>
              <a:rPr lang="en-US" sz="3000" i="1" dirty="0"/>
              <a:t>Fat Cat, </a:t>
            </a:r>
            <a:r>
              <a:rPr lang="en-US" sz="3000" dirty="0"/>
              <a:t>Cat’s science experiment teaches her more about self respect than actual science. </a:t>
            </a:r>
          </a:p>
          <a:p>
            <a:pPr lvl="1"/>
            <a:r>
              <a:rPr lang="en-US" sz="3000" dirty="0"/>
              <a:t>Alex Gregory, protagonist in </a:t>
            </a:r>
            <a:r>
              <a:rPr lang="en-US" sz="3000" i="1" dirty="0"/>
              <a:t>Notes from the Midnight Driver, </a:t>
            </a:r>
            <a:r>
              <a:rPr lang="en-US" sz="3000" dirty="0"/>
              <a:t>proves that bad circumstances can lead to positive change.</a:t>
            </a:r>
            <a:endParaRPr lang="en-US" sz="3000" i="1" dirty="0"/>
          </a:p>
        </p:txBody>
      </p:sp>
    </p:spTree>
    <p:extLst>
      <p:ext uri="{BB962C8B-B14F-4D97-AF65-F5344CB8AC3E}">
        <p14:creationId xmlns:p14="http://schemas.microsoft.com/office/powerpoint/2010/main" val="1856481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Claim examples</a:t>
            </a:r>
          </a:p>
        </p:txBody>
      </p:sp>
      <p:sp>
        <p:nvSpPr>
          <p:cNvPr id="3" name="Content Placeholder 2"/>
          <p:cNvSpPr>
            <a:spLocks noGrp="1"/>
          </p:cNvSpPr>
          <p:nvPr>
            <p:ph idx="1"/>
          </p:nvPr>
        </p:nvSpPr>
        <p:spPr>
          <a:xfrm>
            <a:off x="457200" y="1600200"/>
            <a:ext cx="7924800" cy="4800600"/>
          </a:xfrm>
        </p:spPr>
        <p:txBody>
          <a:bodyPr/>
          <a:lstStyle/>
          <a:p>
            <a:pPr marL="285750" indent="-285750">
              <a:buFont typeface="Wingdings" panose="05000000000000000000" pitchFamily="2" charset="2"/>
              <a:buChar char="Ø"/>
            </a:pPr>
            <a:r>
              <a:rPr lang="en-US" sz="2400" dirty="0"/>
              <a:t>William Shakespeare demonstrates that </a:t>
            </a:r>
            <a:r>
              <a:rPr lang="en-US" sz="2400" u="sng" dirty="0">
                <a:solidFill>
                  <a:srgbClr val="FF0000"/>
                </a:solidFill>
              </a:rPr>
              <a:t>the </a:t>
            </a:r>
            <a:r>
              <a:rPr lang="en-US" sz="2400" u="sng" dirty="0" err="1">
                <a:solidFill>
                  <a:srgbClr val="FF0000"/>
                </a:solidFill>
              </a:rPr>
              <a:t>fairycourt’s</a:t>
            </a:r>
            <a:r>
              <a:rPr lang="en-US" sz="2400" u="sng" dirty="0">
                <a:solidFill>
                  <a:srgbClr val="FF0000"/>
                </a:solidFill>
              </a:rPr>
              <a:t> </a:t>
            </a:r>
            <a:r>
              <a:rPr lang="en-US" sz="2400" u="sng" dirty="0" err="1">
                <a:solidFill>
                  <a:srgbClr val="FF0000"/>
                </a:solidFill>
              </a:rPr>
              <a:t>lullyby</a:t>
            </a:r>
            <a:r>
              <a:rPr lang="en-US" sz="2400" u="sng" dirty="0">
                <a:solidFill>
                  <a:srgbClr val="FF0000"/>
                </a:solidFill>
              </a:rPr>
              <a:t> </a:t>
            </a:r>
            <a:r>
              <a:rPr lang="en-US" sz="2400" dirty="0"/>
              <a:t>is the most critical scene in </a:t>
            </a:r>
            <a:r>
              <a:rPr lang="en-US" sz="2400" i="1" dirty="0"/>
              <a:t>A Midsummer Night’s Dream</a:t>
            </a:r>
            <a:r>
              <a:rPr lang="en-US" sz="2400" dirty="0"/>
              <a:t> because</a:t>
            </a:r>
            <a:r>
              <a:rPr lang="en-US" sz="2400" u="sng" dirty="0">
                <a:solidFill>
                  <a:srgbClr val="FF0000"/>
                </a:solidFill>
              </a:rPr>
              <a:t> it provides the most accurate image of the motif of reality vs illusion.</a:t>
            </a:r>
            <a:endParaRPr lang="en-US" sz="2400" dirty="0"/>
          </a:p>
          <a:p>
            <a:pPr marL="285750" indent="-285750">
              <a:buFont typeface="Wingdings" panose="05000000000000000000" pitchFamily="2" charset="2"/>
              <a:buChar char="Ø"/>
            </a:pPr>
            <a:r>
              <a:rPr lang="en-US" sz="2400" u="sng" dirty="0">
                <a:solidFill>
                  <a:srgbClr val="FF0000"/>
                </a:solidFill>
              </a:rPr>
              <a:t>William Shakespeare</a:t>
            </a:r>
            <a:r>
              <a:rPr lang="en-US" sz="2400" dirty="0">
                <a:solidFill>
                  <a:srgbClr val="FF0000"/>
                </a:solidFill>
              </a:rPr>
              <a:t> </a:t>
            </a:r>
            <a:r>
              <a:rPr lang="en-US" sz="2400" dirty="0"/>
              <a:t>uses </a:t>
            </a:r>
            <a:r>
              <a:rPr lang="en-US" sz="2400" u="sng" dirty="0">
                <a:solidFill>
                  <a:srgbClr val="FF0000"/>
                </a:solidFill>
              </a:rPr>
              <a:t>the fight scene between Helena__</a:t>
            </a:r>
            <a:r>
              <a:rPr lang="en-US" sz="2400" dirty="0"/>
              <a:t> and </a:t>
            </a:r>
            <a:r>
              <a:rPr lang="en-US" sz="2400" dirty="0">
                <a:solidFill>
                  <a:srgbClr val="FF0000"/>
                </a:solidFill>
              </a:rPr>
              <a:t>_</a:t>
            </a:r>
            <a:r>
              <a:rPr lang="en-US" sz="2400" u="sng" dirty="0">
                <a:solidFill>
                  <a:srgbClr val="FF0000"/>
                </a:solidFill>
              </a:rPr>
              <a:t>Hermia</a:t>
            </a:r>
            <a:r>
              <a:rPr lang="en-US" sz="2400" dirty="0">
                <a:solidFill>
                  <a:srgbClr val="FF0000"/>
                </a:solidFill>
              </a:rPr>
              <a:t>___ </a:t>
            </a:r>
            <a:r>
              <a:rPr lang="en-US" sz="2400" dirty="0"/>
              <a:t>to prove that </a:t>
            </a:r>
            <a:r>
              <a:rPr lang="en-US" sz="2400" u="sng" dirty="0">
                <a:solidFill>
                  <a:srgbClr val="FF0000"/>
                </a:solidFill>
              </a:rPr>
              <a:t>love can cause friendship to become fickle </a:t>
            </a:r>
            <a:r>
              <a:rPr lang="en-US" sz="2400" dirty="0">
                <a:solidFill>
                  <a:srgbClr val="FF0000"/>
                </a:solidFill>
              </a:rPr>
              <a:t>_.</a:t>
            </a:r>
          </a:p>
          <a:p>
            <a:pPr marL="114300" indent="0">
              <a:buNone/>
            </a:pPr>
            <a:endParaRPr lang="en-US" dirty="0"/>
          </a:p>
        </p:txBody>
      </p:sp>
    </p:spTree>
    <p:extLst>
      <p:ext uri="{BB962C8B-B14F-4D97-AF65-F5344CB8AC3E}">
        <p14:creationId xmlns:p14="http://schemas.microsoft.com/office/powerpoint/2010/main" val="2040904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a:t>
            </a:r>
          </a:p>
        </p:txBody>
      </p:sp>
      <p:sp>
        <p:nvSpPr>
          <p:cNvPr id="3" name="Content Placeholder 2"/>
          <p:cNvSpPr>
            <a:spLocks noGrp="1"/>
          </p:cNvSpPr>
          <p:nvPr>
            <p:ph idx="1"/>
          </p:nvPr>
        </p:nvSpPr>
        <p:spPr/>
        <p:txBody>
          <a:bodyPr>
            <a:normAutofit/>
          </a:bodyPr>
          <a:lstStyle/>
          <a:p>
            <a:r>
              <a:rPr lang="en-US" dirty="0"/>
              <a:t>Quotes are like cayenne pepper or another strong spice: a little goes a long way, and too much is a disaster</a:t>
            </a:r>
          </a:p>
          <a:p>
            <a:r>
              <a:rPr lang="en-US" dirty="0"/>
              <a:t>Avoid long quotations when a short one will suffice</a:t>
            </a:r>
          </a:p>
          <a:p>
            <a:r>
              <a:rPr lang="en-US" dirty="0"/>
              <a:t>Be certain you understand the quotes you use</a:t>
            </a:r>
          </a:p>
          <a:p>
            <a:r>
              <a:rPr lang="en-US" dirty="0"/>
              <a:t>Always introduce your quotations with lead-ins</a:t>
            </a:r>
          </a:p>
          <a:p>
            <a:pPr lvl="1"/>
            <a:r>
              <a:rPr lang="en-US" dirty="0"/>
              <a:t>Avoid boring introductions!</a:t>
            </a:r>
          </a:p>
          <a:p>
            <a:r>
              <a:rPr lang="en-US" dirty="0"/>
              <a:t>Use a variety of sources </a:t>
            </a:r>
          </a:p>
          <a:p>
            <a:pPr lvl="1"/>
            <a:r>
              <a:rPr lang="en-US" dirty="0"/>
              <a:t>Why is this important?</a:t>
            </a:r>
          </a:p>
        </p:txBody>
      </p:sp>
    </p:spTree>
    <p:extLst>
      <p:ext uri="{BB962C8B-B14F-4D97-AF65-F5344CB8AC3E}">
        <p14:creationId xmlns:p14="http://schemas.microsoft.com/office/powerpoint/2010/main" val="2102131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 Practice</a:t>
            </a:r>
          </a:p>
        </p:txBody>
      </p:sp>
      <p:sp>
        <p:nvSpPr>
          <p:cNvPr id="3" name="Content Placeholder 2"/>
          <p:cNvSpPr>
            <a:spLocks noGrp="1"/>
          </p:cNvSpPr>
          <p:nvPr>
            <p:ph idx="1"/>
          </p:nvPr>
        </p:nvSpPr>
        <p:spPr>
          <a:xfrm>
            <a:off x="228600" y="1371600"/>
            <a:ext cx="8229600" cy="5029200"/>
          </a:xfrm>
        </p:spPr>
        <p:txBody>
          <a:bodyPr>
            <a:normAutofit/>
          </a:bodyPr>
          <a:lstStyle/>
          <a:p>
            <a:r>
              <a:rPr lang="en-US" dirty="0">
                <a:effectLst/>
              </a:rPr>
              <a:t>Claim: Through his use of repetition, Martin Luther King Jr. emphasizes the importance of his message.</a:t>
            </a:r>
          </a:p>
          <a:p>
            <a:r>
              <a:rPr lang="en-US" dirty="0">
                <a:effectLst/>
              </a:rPr>
              <a:t>Original quote: "</a:t>
            </a:r>
            <a:r>
              <a:rPr lang="en-US" dirty="0"/>
              <a:t>Now is the time to make real the promises of democracy. Now is the time to rise from the dark and desolate valley of segregation to the sunlit path of racial justice. Now is the time to lift our nation from the </a:t>
            </a:r>
            <a:r>
              <a:rPr lang="en-US" dirty="0" err="1"/>
              <a:t>quicksands</a:t>
            </a:r>
            <a:r>
              <a:rPr lang="en-US" dirty="0"/>
              <a:t> of racial injustice to the solid rock of brotherhood. Now is the time to make justice a reality for all of God's children.”</a:t>
            </a:r>
          </a:p>
          <a:p>
            <a:endParaRPr lang="en-US" dirty="0">
              <a:effectLst/>
            </a:endParaRPr>
          </a:p>
          <a:p>
            <a:r>
              <a:rPr lang="en-US" dirty="0">
                <a:solidFill>
                  <a:srgbClr val="FF0000"/>
                </a:solidFill>
              </a:rPr>
              <a:t>Dr. King’s repeated use of the opening words “Now is the time…” demonstrate how important the immediate present is to the cause of “promises of democracy” and racial justice (Smith 46).</a:t>
            </a:r>
            <a:endParaRPr lang="en-US" dirty="0">
              <a:solidFill>
                <a:srgbClr val="FF0000"/>
              </a:solidFill>
              <a:effectLst/>
            </a:endParaRPr>
          </a:p>
        </p:txBody>
      </p:sp>
    </p:spTree>
    <p:extLst>
      <p:ext uri="{BB962C8B-B14F-4D97-AF65-F5344CB8AC3E}">
        <p14:creationId xmlns:p14="http://schemas.microsoft.com/office/powerpoint/2010/main" val="239712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Evidence</a:t>
            </a:r>
          </a:p>
        </p:txBody>
      </p:sp>
      <p:sp>
        <p:nvSpPr>
          <p:cNvPr id="3" name="Content Placeholder 2"/>
          <p:cNvSpPr>
            <a:spLocks noGrp="1"/>
          </p:cNvSpPr>
          <p:nvPr>
            <p:ph idx="1"/>
          </p:nvPr>
        </p:nvSpPr>
        <p:spPr>
          <a:xfrm>
            <a:off x="76200" y="1066800"/>
            <a:ext cx="8229600" cy="5562600"/>
          </a:xfrm>
        </p:spPr>
        <p:txBody>
          <a:bodyPr>
            <a:normAutofit/>
          </a:bodyPr>
          <a:lstStyle/>
          <a:p>
            <a:r>
              <a:rPr lang="en-US" dirty="0"/>
              <a:t>Claim: Martin Luther King Jr. uses biblical allusions to appeal to the pathos of his audience.</a:t>
            </a:r>
          </a:p>
          <a:p>
            <a:r>
              <a:rPr lang="en-US" dirty="0"/>
              <a:t>Original quote(s): </a:t>
            </a:r>
          </a:p>
          <a:p>
            <a:pPr lvl="1"/>
            <a:r>
              <a:rPr lang="en-US" dirty="0"/>
              <a:t>No, no, we are not satisfied, and we will not be satisfied until ‘justice rolls down like waters, and righteousness like a mighty stream.’” (Amos 5:24)</a:t>
            </a:r>
            <a:endParaRPr lang="en-US" dirty="0">
              <a:effectLst/>
            </a:endParaRPr>
          </a:p>
          <a:p>
            <a:pPr lvl="1"/>
            <a:r>
              <a:rPr lang="en-US" dirty="0"/>
              <a:t>I have a dream that one day every valley shall be exalted, and every hill and mountain shall be made low, the rough places will be made plain, and the crooked places will be made straight; "and the glory of the Lord shall be revealed and all flesh shall see it together.“ (Isaiah 40:4-5)</a:t>
            </a:r>
          </a:p>
          <a:p>
            <a:r>
              <a:rPr lang="en-US" dirty="0"/>
              <a:t>How could you use a shortened version of these quotes to support the above claim?</a:t>
            </a:r>
            <a:endParaRPr lang="en-US" dirty="0">
              <a:effectLst/>
            </a:endParaRPr>
          </a:p>
          <a:p>
            <a:pPr marL="0" indent="0">
              <a:buNone/>
            </a:pPr>
            <a:endParaRPr lang="en-US" dirty="0">
              <a:effectLst/>
            </a:endParaRPr>
          </a:p>
          <a:p>
            <a:endParaRPr lang="en-US" dirty="0"/>
          </a:p>
        </p:txBody>
      </p:sp>
    </p:spTree>
    <p:extLst>
      <p:ext uri="{BB962C8B-B14F-4D97-AF65-F5344CB8AC3E}">
        <p14:creationId xmlns:p14="http://schemas.microsoft.com/office/powerpoint/2010/main" val="3526866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a:t>
            </a:r>
          </a:p>
        </p:txBody>
      </p:sp>
      <p:sp>
        <p:nvSpPr>
          <p:cNvPr id="3" name="Content Placeholder 2"/>
          <p:cNvSpPr>
            <a:spLocks noGrp="1"/>
          </p:cNvSpPr>
          <p:nvPr>
            <p:ph idx="1"/>
          </p:nvPr>
        </p:nvSpPr>
        <p:spPr>
          <a:xfrm>
            <a:off x="152400" y="1600200"/>
            <a:ext cx="8229600" cy="4876800"/>
          </a:xfrm>
        </p:spPr>
        <p:txBody>
          <a:bodyPr>
            <a:normAutofit/>
          </a:bodyPr>
          <a:lstStyle/>
          <a:p>
            <a:r>
              <a:rPr lang="en-US" dirty="0"/>
              <a:t>Claim: The use of sexualized language in Cadillac advertisements demonstrates the company’s belief that the driving experience is more important than the car’s features.</a:t>
            </a:r>
          </a:p>
          <a:p>
            <a:r>
              <a:rPr lang="en-US" dirty="0"/>
              <a:t>Original quote: “In today’s luxury game, the question isn’t whether or not your car has available features like a 40-gig hard drive. It isn’t about sun roofs or </a:t>
            </a:r>
            <a:r>
              <a:rPr lang="en-US" dirty="0" err="1"/>
              <a:t>Sapelli</a:t>
            </a:r>
            <a:r>
              <a:rPr lang="en-US" dirty="0"/>
              <a:t> wood accents, popup </a:t>
            </a:r>
            <a:r>
              <a:rPr lang="en-US" dirty="0" err="1"/>
              <a:t>nav</a:t>
            </a:r>
            <a:r>
              <a:rPr lang="en-US" dirty="0"/>
              <a:t> screens or any of that. No, the real question is: When you turn your car on, does it return the favor?”</a:t>
            </a:r>
            <a:endParaRPr lang="en-US" dirty="0">
              <a:effectLst/>
            </a:endParaRPr>
          </a:p>
          <a:p>
            <a:endParaRPr lang="en-US" dirty="0">
              <a:effectLst/>
            </a:endParaRPr>
          </a:p>
          <a:p>
            <a:r>
              <a:rPr lang="en-US" dirty="0"/>
              <a:t>How could you use a shortened version of this quote to support the above claim?</a:t>
            </a:r>
            <a:endParaRPr lang="en-US" dirty="0">
              <a:effectLst/>
            </a:endParaRPr>
          </a:p>
        </p:txBody>
      </p:sp>
    </p:spTree>
    <p:extLst>
      <p:ext uri="{BB962C8B-B14F-4D97-AF65-F5344CB8AC3E}">
        <p14:creationId xmlns:p14="http://schemas.microsoft.com/office/powerpoint/2010/main" val="3180450794"/>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1148</TotalTime>
  <Words>1237</Words>
  <Application>Microsoft Office PowerPoint</Application>
  <PresentationFormat>On-screen Show (4:3)</PresentationFormat>
  <Paragraphs>73</Paragraphs>
  <Slides>14</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14</vt:i4>
      </vt:variant>
    </vt:vector>
  </HeadingPairs>
  <TitlesOfParts>
    <vt:vector size="22" baseType="lpstr">
      <vt:lpstr>Algerian</vt:lpstr>
      <vt:lpstr>Arial</vt:lpstr>
      <vt:lpstr>Calibri</vt:lpstr>
      <vt:lpstr>Cambria</vt:lpstr>
      <vt:lpstr>Wingdings</vt:lpstr>
      <vt:lpstr>iRespondQuestionMaster</vt:lpstr>
      <vt:lpstr>iRespondGraphMaster</vt:lpstr>
      <vt:lpstr>Adjacency</vt:lpstr>
      <vt:lpstr>Writing with CEI</vt:lpstr>
      <vt:lpstr>CEI Format</vt:lpstr>
      <vt:lpstr>PowerPoint Presentation</vt:lpstr>
      <vt:lpstr>Claims</vt:lpstr>
      <vt:lpstr>Claim examples</vt:lpstr>
      <vt:lpstr>Evidence</vt:lpstr>
      <vt:lpstr>Evidence – Practice</vt:lpstr>
      <vt:lpstr>Evidence</vt:lpstr>
      <vt:lpstr>Evidence</vt:lpstr>
      <vt:lpstr>Interpretation</vt:lpstr>
      <vt:lpstr>PowerPoint Presentation</vt:lpstr>
      <vt:lpstr>How to Interpret</vt:lpstr>
      <vt:lpstr>Full CEI paragraph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Writing with CEI</dc:title>
  <dc:creator>Kimberly Moulton</dc:creator>
  <cp:lastModifiedBy>Stephen Kirkley</cp:lastModifiedBy>
  <cp:revision>37</cp:revision>
  <cp:lastPrinted>2013-08-28T19:14:48Z</cp:lastPrinted>
  <dcterms:created xsi:type="dcterms:W3CDTF">2013-01-15T14:36:54Z</dcterms:created>
  <dcterms:modified xsi:type="dcterms:W3CDTF">2021-01-21T14:29:39Z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